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1" r:id="rId15"/>
    <p:sldId id="267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1" d="100"/>
          <a:sy n="141" d="100"/>
        </p:scale>
        <p:origin x="6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TCO 4 ans</c:v>
                </c:pt>
              </c:strCache>
            </c:strRef>
          </c:tx>
          <c:spPr>
            <a:solidFill>
              <a:srgbClr val="0D7377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D3436"/>
                    </a:solidFill>
                    <a:latin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S1 On-Premise</c:v>
                </c:pt>
                <c:pt idx="1">
                  <c:v>S2 SaaS</c:v>
                </c:pt>
                <c:pt idx="2">
                  <c:v>S3 Licence
+ 1 AI</c:v>
                </c:pt>
                <c:pt idx="3">
                  <c:v>S4 Cloud
+ team ×3</c:v>
                </c:pt>
                <c:pt idx="4">
                  <c:v>S5 Licence
+ team ×3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280000</c:v>
                </c:pt>
                <c:pt idx="1">
                  <c:v>192000</c:v>
                </c:pt>
                <c:pt idx="2">
                  <c:v>424000</c:v>
                </c:pt>
                <c:pt idx="3">
                  <c:v>720000</c:v>
                </c:pt>
                <c:pt idx="4">
                  <c:v>840000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1B-DD4E-BD04-ABA0788806E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2D343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FE6E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36E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S1 On-Prem base</c:v>
                </c:pt>
              </c:strCache>
            </c:strRef>
          </c:tx>
          <c:spPr>
            <a:ln w="31750" cap="flat">
              <a:solidFill>
                <a:srgbClr val="0D7377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D7377"/>
              </a:solidFill>
              <a:ln w="9525" cap="flat">
                <a:solidFill>
                  <a:srgbClr val="0D7377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119803</c:v>
                </c:pt>
                <c:pt idx="1">
                  <c:v>36667</c:v>
                </c:pt>
                <c:pt idx="2">
                  <c:v>36667</c:v>
                </c:pt>
                <c:pt idx="3">
                  <c:v>10000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7B-1246-9C4A-7FB2C23216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S1 On-Prem +risque</c:v>
                </c:pt>
              </c:strCache>
            </c:strRef>
          </c:tx>
          <c:spPr>
            <a:ln w="31750" cap="flat">
              <a:solidFill>
                <a:srgbClr val="27AE6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27AE60"/>
              </a:solidFill>
              <a:ln w="9525" cap="flat">
                <a:solidFill>
                  <a:srgbClr val="27AE60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132273</c:v>
                </c:pt>
                <c:pt idx="1">
                  <c:v>36667</c:v>
                </c:pt>
                <c:pt idx="2">
                  <c:v>36667</c:v>
                </c:pt>
                <c:pt idx="3">
                  <c:v>10000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7B-1246-9C4A-7FB2C23216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S2 SaaS</c:v>
                </c:pt>
              </c:strCache>
            </c:strRef>
          </c:tx>
          <c:spPr>
            <a:ln w="31750" cap="flat">
              <a:solidFill>
                <a:srgbClr val="E17055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E17055"/>
              </a:solidFill>
              <a:ln w="9525" cap="flat">
                <a:solidFill>
                  <a:srgbClr val="E17055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48000</c:v>
                </c:pt>
                <c:pt idx="1">
                  <c:v>48000</c:v>
                </c:pt>
                <c:pt idx="2">
                  <c:v>48000</c:v>
                </c:pt>
                <c:pt idx="3">
                  <c:v>48000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7B-1246-9C4A-7FB2C23216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S3 Licence + 1 AI</c:v>
                </c:pt>
              </c:strCache>
            </c:strRef>
          </c:tx>
          <c:spPr>
            <a:ln w="31750" cap="flat">
              <a:solidFill>
                <a:srgbClr val="F39C1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F39C12"/>
              </a:solidFill>
              <a:ln w="9525" cap="flat">
                <a:solidFill>
                  <a:srgbClr val="F39C12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105840</c:v>
                </c:pt>
                <c:pt idx="1">
                  <c:v>105840</c:v>
                </c:pt>
                <c:pt idx="2">
                  <c:v>105840</c:v>
                </c:pt>
                <c:pt idx="3">
                  <c:v>105840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7B-1246-9C4A-7FB2C23216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S4A Cloud + team ×3</c:v>
                </c:pt>
              </c:strCache>
            </c:strRef>
          </c:tx>
          <c:spPr>
            <a:ln w="31750" cap="flat">
              <a:solidFill>
                <a:srgbClr val="E74C3C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E74C3C"/>
              </a:solidFill>
              <a:ln w="9525" cap="flat">
                <a:solidFill>
                  <a:srgbClr val="E74C3C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180144</c:v>
                </c:pt>
                <c:pt idx="1">
                  <c:v>180144</c:v>
                </c:pt>
                <c:pt idx="2">
                  <c:v>180144</c:v>
                </c:pt>
                <c:pt idx="3">
                  <c:v>180144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47B-1246-9C4A-7FB2C23216D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S4B Licence + team ×3</c:v>
                </c:pt>
              </c:strCache>
            </c:strRef>
          </c:tx>
          <c:spPr>
            <a:ln w="31750" cap="flat">
              <a:solidFill>
                <a:srgbClr val="636E7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636E72"/>
              </a:solidFill>
              <a:ln w="9525" cap="flat">
                <a:solidFill>
                  <a:srgbClr val="636E72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210672</c:v>
                </c:pt>
                <c:pt idx="1">
                  <c:v>210672</c:v>
                </c:pt>
                <c:pt idx="2">
                  <c:v>210672</c:v>
                </c:pt>
                <c:pt idx="3">
                  <c:v>210672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47B-1246-9C4A-7FB2C2321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2D343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FE6E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36E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6371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914400"/>
            <a:ext cx="109728" cy="2560320"/>
          </a:xfrm>
          <a:prstGeom prst="rect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Solution IA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40080" y="160020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14A3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Gestion du patrimoine ouvrages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40080" y="237744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EC6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Optimiser l'entretien de vos parkings grâce à l'intelligence artificielle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3931920"/>
            <a:ext cx="9144000" cy="12115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640080" y="40690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400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DIAGOBER  ×  SERMA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45262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Proposition pour Indigo – Février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Vos enjeux aujourd'hui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548640" y="1097280"/>
            <a:ext cx="64008" cy="1417320"/>
          </a:xfrm>
          <a:prstGeom prst="rect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777240" y="1325880"/>
            <a:ext cx="502920" cy="50292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1435608"/>
            <a:ext cx="274320" cy="274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17320" y="12801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Archives dispersées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77240" y="178308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Documents répartis entre les parkings, chez un prestataire et dans vos locaux. Accès difficile et perte de temps.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1" name="Shape 8"/>
          <p:cNvSpPr/>
          <p:nvPr/>
        </p:nvSpPr>
        <p:spPr>
          <a:xfrm>
            <a:off x="4663440" y="1097280"/>
            <a:ext cx="64008" cy="1417320"/>
          </a:xfrm>
          <a:prstGeom prst="rect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9"/>
          <p:cNvSpPr/>
          <p:nvPr/>
        </p:nvSpPr>
        <p:spPr>
          <a:xfrm>
            <a:off x="4892040" y="1325880"/>
            <a:ext cx="502920" cy="50292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1435608"/>
            <a:ext cx="274320" cy="2743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532120" y="12801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des ingénieurs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4892040" y="178308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ingénieurs à Paris traitent les demandes de tout le parc. Besoin d'outils pour accélérer l'analyse et la réponse.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548640" y="2788920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7" name="Shape 13"/>
          <p:cNvSpPr/>
          <p:nvPr/>
        </p:nvSpPr>
        <p:spPr>
          <a:xfrm>
            <a:off x="548640" y="2788920"/>
            <a:ext cx="64008" cy="1417320"/>
          </a:xfrm>
          <a:prstGeom prst="rect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Shape 14"/>
          <p:cNvSpPr/>
          <p:nvPr/>
        </p:nvSpPr>
        <p:spPr>
          <a:xfrm>
            <a:off x="777240" y="3017520"/>
            <a:ext cx="502920" cy="50292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" y="3127248"/>
            <a:ext cx="274320" cy="27432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41732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Remontées terrain imprécises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777240" y="347472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exploitants n'ont pas de formation GC. Les signalements de désordres manquent de précision technique.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4663440" y="2788920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3" name="Shape 18"/>
          <p:cNvSpPr/>
          <p:nvPr/>
        </p:nvSpPr>
        <p:spPr>
          <a:xfrm>
            <a:off x="4663440" y="2788920"/>
            <a:ext cx="64008" cy="1417320"/>
          </a:xfrm>
          <a:prstGeom prst="rect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Shape 19"/>
          <p:cNvSpPr/>
          <p:nvPr/>
        </p:nvSpPr>
        <p:spPr>
          <a:xfrm>
            <a:off x="4892040" y="3017520"/>
            <a:ext cx="502920" cy="50292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1768" y="3127248"/>
            <a:ext cx="274320" cy="27432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553212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Temps de réaction</a:t>
            </a:r>
            <a:endParaRPr lang="en-US" sz="1500" dirty="0"/>
          </a:p>
        </p:txBody>
      </p:sp>
      <p:sp>
        <p:nvSpPr>
          <p:cNvPr id="27" name="Text 21"/>
          <p:cNvSpPr/>
          <p:nvPr/>
        </p:nvSpPr>
        <p:spPr>
          <a:xfrm>
            <a:off x="4892040" y="347472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Sans accès rapide aux archives et aux bonnes méthodes, le traitement des demandes est ralenti.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Notre réponse : une solution IA sur mesure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858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Deux modules complémentaires, déployés sur votre infrastructure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931920" cy="59436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44752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143000" y="14173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CONNAISSANCES IA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85800" y="21031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 sur votre corpus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85800" y="2468880"/>
            <a:ext cx="3474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Archives ouvrages centralisées et interrogeables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 technique : normes, guides, publications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Méthodes internes et bonnes pratiques Indigo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Recherche en langage naturel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Réponses contextualisées et sourcées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2" name="Shape 9"/>
          <p:cNvSpPr/>
          <p:nvPr/>
        </p:nvSpPr>
        <p:spPr>
          <a:xfrm>
            <a:off x="4754880" y="1371600"/>
            <a:ext cx="3931920" cy="59436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444752"/>
            <a:ext cx="365760" cy="36576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40680" y="14173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DE SIGNALEMENT TERRAIN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983480" y="21031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Remontée intelligente des désordres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4983480" y="2468880"/>
            <a:ext cx="3474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mobile pour les exploitants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Prise de photo + analyse IA des désordres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Dialogue guidé pour qualifier le problème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Pré-diagnostic automatique (origine, gravité)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Envoi structuré à l'équipe ingénierie Paris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Base de connaissances IA – Graph RAG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65760" y="1051560"/>
            <a:ext cx="2697480" cy="28346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1371600" y="1234440"/>
            <a:ext cx="640080" cy="64008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472" y="1353312"/>
            <a:ext cx="384048" cy="3840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02920" y="19659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 Ouvrages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 et DOE de construction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Historique des réparations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Rapports de diagnostic passés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environnementales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246120" y="1051560"/>
            <a:ext cx="2697480" cy="28346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Shape 7"/>
          <p:cNvSpPr/>
          <p:nvPr/>
        </p:nvSpPr>
        <p:spPr>
          <a:xfrm>
            <a:off x="4251960" y="1234440"/>
            <a:ext cx="640080" cy="64008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832" y="1353312"/>
            <a:ext cx="384048" cy="3840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383280" y="19659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 Métier Indigo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347472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Circulaires internes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Modes opératoires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Bonnes pratiques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Rapports types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126480" y="1051560"/>
            <a:ext cx="2697480" cy="28346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5" name="Shape 11"/>
          <p:cNvSpPr/>
          <p:nvPr/>
        </p:nvSpPr>
        <p:spPr>
          <a:xfrm>
            <a:off x="7132320" y="1234440"/>
            <a:ext cx="640080" cy="640080"/>
          </a:xfrm>
          <a:prstGeom prst="ellipse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1192" y="1353312"/>
            <a:ext cx="384048" cy="38404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63640" y="19659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 Technique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635508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Normes NF EN 1504, BAEL…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Guides CEREMA, IFSTTAR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Publications scientifiques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Référentiels de réparation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365760" y="4114800"/>
            <a:ext cx="8412480" cy="77724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Text 15"/>
          <p:cNvSpPr/>
          <p:nvPr/>
        </p:nvSpPr>
        <p:spPr>
          <a:xfrm>
            <a:off x="640080" y="416052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 Graph RAG :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connaissances sont structurées en graphe de relations causales, permettant un raisonnement en chaîne et des réponses contextualisées, sourcées et traçables.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que vos ingénieurs pourront faire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502920" cy="50292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" y="1252728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80160" y="105156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Quelles réparations ont été faites sur le parking Montparnasse depuis 2015 ? »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280160" y="1417320"/>
            <a:ext cx="7223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Accès instantané à l'historique, photos, rapports et prescriptions passées.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7200" y="196596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Shape 7"/>
          <p:cNvSpPr/>
          <p:nvPr/>
        </p:nvSpPr>
        <p:spPr>
          <a:xfrm>
            <a:off x="594360" y="2103120"/>
            <a:ext cx="502920" cy="50292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2212848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80160" y="20116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On observe des épaufrures sur des poutres du niveau -3. Quelle approche ? »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1280160" y="2377440"/>
            <a:ext cx="7223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technique : hypothèses, investigations à mener, bonnes pratiques internes.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57200" y="292608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5" name="Shape 11"/>
          <p:cNvSpPr/>
          <p:nvPr/>
        </p:nvSpPr>
        <p:spPr>
          <a:xfrm>
            <a:off x="594360" y="3063240"/>
            <a:ext cx="502920" cy="50292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088" y="3172968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80160" y="297180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Quelles sont les exigences normatives pour une reprise de béton en environnement XC4 ? »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1280160" y="3337560"/>
            <a:ext cx="7223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Extraction ciblée des normes EN 1504, guides CEREMA et méthodes Indigo applicables.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457200" y="3886200"/>
            <a:ext cx="822960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0" name="Shape 15"/>
          <p:cNvSpPr/>
          <p:nvPr/>
        </p:nvSpPr>
        <p:spPr>
          <a:xfrm>
            <a:off x="594360" y="4023360"/>
            <a:ext cx="502920" cy="50292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088" y="4133088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280160" y="393192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Quel est le mode opératoire interne pour le suivi d'une réparation structurelle ? »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1280160" y="4297680"/>
            <a:ext cx="7223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Restitution des circulaires et procédures internes, avec les formulaires associés.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Signalement terrain – Parcours exploitant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28600" y="1097280"/>
            <a:ext cx="1600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731520" y="1280160"/>
            <a:ext cx="594360" cy="59436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417320"/>
            <a:ext cx="320040" cy="320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20040" y="20116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20040" y="2423160"/>
            <a:ext cx="1417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L'exploitant prend une photo du désordre via l'app mobile</a:t>
            </a:r>
            <a:endParaRPr lang="en-US" sz="10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232" y="2148840"/>
            <a:ext cx="164592" cy="164592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2011680" y="1097280"/>
            <a:ext cx="1600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1" name="Shape 7"/>
          <p:cNvSpPr/>
          <p:nvPr/>
        </p:nvSpPr>
        <p:spPr>
          <a:xfrm>
            <a:off x="2514600" y="1280160"/>
            <a:ext cx="594360" cy="59436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1760" y="1417320"/>
            <a:ext cx="320040" cy="32004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103120" y="20116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Dialogue</a:t>
            </a:r>
            <a:endParaRPr lang="en-US" sz="1400" dirty="0"/>
          </a:p>
        </p:txBody>
      </p:sp>
      <p:sp>
        <p:nvSpPr>
          <p:cNvPr id="14" name="Text 9"/>
          <p:cNvSpPr/>
          <p:nvPr/>
        </p:nvSpPr>
        <p:spPr>
          <a:xfrm>
            <a:off x="2103120" y="2423160"/>
            <a:ext cx="1417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L'app pose des questions simples : localisation, type d'élément, description</a:t>
            </a:r>
            <a:endParaRPr lang="en-US" sz="10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9312" y="2148840"/>
            <a:ext cx="164592" cy="164592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3794760" y="1097280"/>
            <a:ext cx="1600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7" name="Shape 11"/>
          <p:cNvSpPr/>
          <p:nvPr/>
        </p:nvSpPr>
        <p:spPr>
          <a:xfrm>
            <a:off x="4297680" y="1280160"/>
            <a:ext cx="594360" cy="59436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4840" y="1417320"/>
            <a:ext cx="320040" cy="32004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3886200" y="20116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IA</a:t>
            </a:r>
            <a:endParaRPr lang="en-US" sz="1400" dirty="0"/>
          </a:p>
        </p:txBody>
      </p:sp>
      <p:sp>
        <p:nvSpPr>
          <p:cNvPr id="20" name="Text 13"/>
          <p:cNvSpPr/>
          <p:nvPr/>
        </p:nvSpPr>
        <p:spPr>
          <a:xfrm>
            <a:off x="3886200" y="2423160"/>
            <a:ext cx="1417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L'IA analyse la photo et propose une description technique du désordre</a:t>
            </a:r>
            <a:endParaRPr lang="en-US" sz="1050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392" y="2148840"/>
            <a:ext cx="164592" cy="164592"/>
          </a:xfrm>
          <a:prstGeom prst="rect">
            <a:avLst/>
          </a:prstGeom>
        </p:spPr>
      </p:pic>
      <p:sp>
        <p:nvSpPr>
          <p:cNvPr id="22" name="Shape 14"/>
          <p:cNvSpPr/>
          <p:nvPr/>
        </p:nvSpPr>
        <p:spPr>
          <a:xfrm>
            <a:off x="5577840" y="1097280"/>
            <a:ext cx="1600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3" name="Shape 15"/>
          <p:cNvSpPr/>
          <p:nvPr/>
        </p:nvSpPr>
        <p:spPr>
          <a:xfrm>
            <a:off x="6080760" y="1280160"/>
            <a:ext cx="594360" cy="59436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920" y="1417320"/>
            <a:ext cx="320040" cy="32004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5669280" y="20116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</a:t>
            </a:r>
            <a:endParaRPr lang="en-US" sz="1400" dirty="0"/>
          </a:p>
        </p:txBody>
      </p:sp>
      <p:sp>
        <p:nvSpPr>
          <p:cNvPr id="26" name="Text 17"/>
          <p:cNvSpPr/>
          <p:nvPr/>
        </p:nvSpPr>
        <p:spPr>
          <a:xfrm>
            <a:off x="5669280" y="2423160"/>
            <a:ext cx="1417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L'exploitant valide ou corrige la description proposée par l'IA</a:t>
            </a:r>
            <a:endParaRPr lang="en-US" sz="1050" dirty="0"/>
          </a:p>
        </p:txBody>
      </p:sp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5472" y="2148840"/>
            <a:ext cx="164592" cy="164592"/>
          </a:xfrm>
          <a:prstGeom prst="rect">
            <a:avLst/>
          </a:prstGeom>
        </p:spPr>
      </p:pic>
      <p:sp>
        <p:nvSpPr>
          <p:cNvPr id="28" name="Shape 18"/>
          <p:cNvSpPr/>
          <p:nvPr/>
        </p:nvSpPr>
        <p:spPr>
          <a:xfrm>
            <a:off x="7360920" y="1097280"/>
            <a:ext cx="1600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9" name="Shape 19"/>
          <p:cNvSpPr/>
          <p:nvPr/>
        </p:nvSpPr>
        <p:spPr>
          <a:xfrm>
            <a:off x="7863840" y="1280160"/>
            <a:ext cx="594360" cy="594360"/>
          </a:xfrm>
          <a:prstGeom prst="ellipse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30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1417320"/>
            <a:ext cx="320040" cy="320040"/>
          </a:xfrm>
          <a:prstGeom prst="rect">
            <a:avLst/>
          </a:prstGeom>
        </p:spPr>
      </p:pic>
      <p:sp>
        <p:nvSpPr>
          <p:cNvPr id="31" name="Text 20"/>
          <p:cNvSpPr/>
          <p:nvPr/>
        </p:nvSpPr>
        <p:spPr>
          <a:xfrm>
            <a:off x="7452360" y="20116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Envoi</a:t>
            </a:r>
            <a:endParaRPr lang="en-US" sz="1400" dirty="0"/>
          </a:p>
        </p:txBody>
      </p:sp>
      <p:sp>
        <p:nvSpPr>
          <p:cNvPr id="32" name="Text 21"/>
          <p:cNvSpPr/>
          <p:nvPr/>
        </p:nvSpPr>
        <p:spPr>
          <a:xfrm>
            <a:off x="7452360" y="2423160"/>
            <a:ext cx="1417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rapport pré-analysé est envoyé à l'équipe ingénierie à Paris</a:t>
            </a:r>
            <a:endParaRPr lang="en-US" sz="1050" dirty="0"/>
          </a:p>
        </p:txBody>
      </p:sp>
      <p:sp>
        <p:nvSpPr>
          <p:cNvPr id="33" name="Shape 22"/>
          <p:cNvSpPr/>
          <p:nvPr/>
        </p:nvSpPr>
        <p:spPr>
          <a:xfrm>
            <a:off x="365760" y="4114800"/>
            <a:ext cx="8412480" cy="77724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23"/>
          <p:cNvSpPr/>
          <p:nvPr/>
        </p:nvSpPr>
        <p:spPr>
          <a:xfrm>
            <a:off x="640080" y="416052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Résultat :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désordre est documenté, qualifié et pré-analysé avant d'arriver aux ingénieurs. Le premier filtre (origine probable, gravité, mesures à prendre) est réalisé automatiquement.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4A5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bénéfices pour Indigo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051560"/>
            <a:ext cx="2697480" cy="2377440"/>
          </a:xfrm>
          <a:prstGeom prst="rect">
            <a:avLst/>
          </a:prstGeom>
          <a:solidFill>
            <a:srgbClr val="0F2B3C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1234440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178308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5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÷3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502920" y="24231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Temps de traitement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02920" y="274320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C6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Accès instantané aux archives et aux bonnes méthodes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246120" y="1051560"/>
            <a:ext cx="2697480" cy="2377440"/>
          </a:xfrm>
          <a:prstGeom prst="rect">
            <a:avLst/>
          </a:prstGeom>
          <a:solidFill>
            <a:srgbClr val="0F2B3C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0" y="1234440"/>
            <a:ext cx="502920" cy="5029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383280" y="178308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5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4000" dirty="0"/>
          </a:p>
        </p:txBody>
      </p:sp>
      <p:sp>
        <p:nvSpPr>
          <p:cNvPr id="12" name="Text 8"/>
          <p:cNvSpPr/>
          <p:nvPr/>
        </p:nvSpPr>
        <p:spPr>
          <a:xfrm>
            <a:off x="3383280" y="24231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Traçabilité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3383280" y="274320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C6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désordre documenté, chaque décision sourcée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126480" y="1051560"/>
            <a:ext cx="2697480" cy="2377440"/>
          </a:xfrm>
          <a:prstGeom prst="rect">
            <a:avLst/>
          </a:prstGeom>
          <a:solidFill>
            <a:srgbClr val="0F2B3C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8040" y="1234440"/>
            <a:ext cx="502920" cy="50292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263640" y="178308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5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ROI</a:t>
            </a:r>
            <a:endParaRPr lang="en-US" sz="4000" dirty="0"/>
          </a:p>
        </p:txBody>
      </p:sp>
      <p:sp>
        <p:nvSpPr>
          <p:cNvPr id="17" name="Text 12"/>
          <p:cNvSpPr/>
          <p:nvPr/>
        </p:nvSpPr>
        <p:spPr>
          <a:xfrm>
            <a:off x="6263640" y="24231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Optimisation budgétaire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6263640" y="274320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C6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Priorisation éclairée des interventions de réparation</a:t>
            </a:r>
            <a:endParaRPr lang="en-US" sz="1100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74904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68680" y="37033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Exploitants autonomes pour signaler les désordres, sans formation GC</a:t>
            </a:r>
            <a:endParaRPr lang="en-US" sz="110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880" y="3749040"/>
            <a:ext cx="228600" cy="22860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5074920" y="37033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Capitalisation progressive des connaissances et de l'historique ouvrages</a:t>
            </a:r>
            <a:endParaRPr lang="en-US" sz="1100" dirty="0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4251960"/>
            <a:ext cx="228600" cy="22860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868680" y="420624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Standardisation du processus de remontée et de traitement</a:t>
            </a:r>
            <a:endParaRPr lang="en-US" sz="110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880" y="4251960"/>
            <a:ext cx="228600" cy="228600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5074920" y="420624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souveraines : hébergement on-premise, aucune fuite vers le cloud public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partenariat Diagober × Serma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51560"/>
            <a:ext cx="3840480" cy="33832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3840480" cy="54864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640080" y="10972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DIAGOBER – Expertise métier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178308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Constitution et structuration du corpus technique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Expertise en diagnostic et pathologie du béton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Définition des règles métier et logigrammes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Connaissance approfondie des processus Indigo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 scientifique et technique continue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Accompagnement terrain et formation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846320" y="1051560"/>
            <a:ext cx="3840480" cy="33832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4846320" y="1051560"/>
            <a:ext cx="3840480" cy="54864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5029200" y="10972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SERMA – Intelligence artificielle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074920" y="178308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et développement de la solution IA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place du Graph RAG et des modèles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 de l'application mobile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par ordinateur (analyse photo désordres)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 on-premise et maintenance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Cybersécurité et protection des données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4572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Thierry Pinel &amp; Stéphane Laurens </a:t>
            </a:r>
            <a:r>
              <a:rPr lang="en-US" sz="11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(Diagober) travaillent avec les équipes Indigo depuis de nombreuses années – Sixense, Setec Lerm, Corrohm – et connaissent intimement vos ouvrages et vos processus.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Architecture technique – On-Premise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 données restent chez vous. Souveraineté totale.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2926080" y="1371600"/>
            <a:ext cx="3291840" cy="2194560"/>
          </a:xfrm>
          <a:prstGeom prst="rect">
            <a:avLst/>
          </a:prstGeom>
          <a:solidFill>
            <a:srgbClr val="0F2B3C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3017520" y="14173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SERVEUR ON-PREMISE INDIGO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154680" y="1874520"/>
            <a:ext cx="2834640" cy="32004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3200400" y="18745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Open Source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154680" y="2286000"/>
            <a:ext cx="2834640" cy="320040"/>
          </a:xfrm>
          <a:prstGeom prst="rect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3200400" y="22860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 – Base de connaissances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154680" y="2697480"/>
            <a:ext cx="2834640" cy="320040"/>
          </a:xfrm>
          <a:prstGeom prst="rect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3200400" y="26974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IA – Analyse d'images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154680" y="3108960"/>
            <a:ext cx="2834640" cy="32004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3200400" y="31089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&amp; Interface Web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74320" y="1828800"/>
            <a:ext cx="201168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6" name="Shape 14"/>
          <p:cNvSpPr/>
          <p:nvPr/>
        </p:nvSpPr>
        <p:spPr>
          <a:xfrm>
            <a:off x="960120" y="1965960"/>
            <a:ext cx="457200" cy="457200"/>
          </a:xfrm>
          <a:prstGeom prst="ellipse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2057400"/>
            <a:ext cx="274320" cy="27432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365760" y="24688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Exploitants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mobile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2286000" y="2514600"/>
            <a:ext cx="640080" cy="0"/>
          </a:xfrm>
          <a:prstGeom prst="line">
            <a:avLst/>
          </a:prstGeom>
          <a:noFill/>
          <a:ln w="3175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Shape 17"/>
          <p:cNvSpPr/>
          <p:nvPr/>
        </p:nvSpPr>
        <p:spPr>
          <a:xfrm>
            <a:off x="6858000" y="1828800"/>
            <a:ext cx="201168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1" name="Shape 18"/>
          <p:cNvSpPr/>
          <p:nvPr/>
        </p:nvSpPr>
        <p:spPr>
          <a:xfrm>
            <a:off x="7543800" y="1965960"/>
            <a:ext cx="457200" cy="45720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240" y="2057400"/>
            <a:ext cx="274320" cy="274320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6949440" y="24688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Ingénieurs Paris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 web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6217920" y="2514600"/>
            <a:ext cx="640080" cy="0"/>
          </a:xfrm>
          <a:prstGeom prst="line">
            <a:avLst/>
          </a:prstGeom>
          <a:noFill/>
          <a:ln w="3175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886200"/>
            <a:ext cx="201168" cy="20116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731520" y="384048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utilisateurs potentiels, ~5 simultanés</a:t>
            </a:r>
            <a:endParaRPr lang="en-US" sz="1150" dirty="0"/>
          </a:p>
        </p:txBody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3886200"/>
            <a:ext cx="201168" cy="201168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4937760" y="384048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open source – pas de dépendance cloud</a:t>
            </a:r>
            <a:endParaRPr lang="en-US" sz="1150" dirty="0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297680"/>
            <a:ext cx="201168" cy="201168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731520" y="425196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CAPEX </a:t>
            </a:r>
            <a:r>
              <a:rPr lang="en-US" sz="1150" dirty="0" err="1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serveur</a:t>
            </a: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premise : ~100 000 €</a:t>
            </a:r>
            <a:endParaRPr lang="en-US" sz="1150" dirty="0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4297680"/>
            <a:ext cx="201168" cy="201168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4937760" y="425196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confidentielles protégées en interne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Comparatif des approches possibles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scénarios analysés pour identifier la meilleure stratégie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2286000" cy="4114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Scénario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2816352" y="1051560"/>
            <a:ext cx="1188720" cy="4114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2816352" y="105156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078224" y="1051560"/>
            <a:ext cx="1097280" cy="4114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4078224" y="10515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Souveraineté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248656" y="1051560"/>
            <a:ext cx="1097280" cy="4114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5248656" y="10515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6419088" y="1051560"/>
            <a:ext cx="1097280" cy="4114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6419088" y="10515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An 1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7589520" y="1051560"/>
            <a:ext cx="1097280" cy="4114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/>
          <p:nvPr/>
        </p:nvSpPr>
        <p:spPr>
          <a:xfrm>
            <a:off x="7589520" y="10515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/an (2-4)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57200" y="1517904"/>
            <a:ext cx="2286000" cy="594360"/>
          </a:xfrm>
          <a:prstGeom prst="rect">
            <a:avLst/>
          </a:prstGeom>
          <a:solidFill>
            <a:srgbClr val="E8F6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Shape 16"/>
          <p:cNvSpPr/>
          <p:nvPr/>
        </p:nvSpPr>
        <p:spPr>
          <a:xfrm>
            <a:off x="2816352" y="1517904"/>
            <a:ext cx="1188720" cy="594360"/>
          </a:xfrm>
          <a:prstGeom prst="rect">
            <a:avLst/>
          </a:prstGeom>
          <a:solidFill>
            <a:srgbClr val="E8F6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Shape 17"/>
          <p:cNvSpPr/>
          <p:nvPr/>
        </p:nvSpPr>
        <p:spPr>
          <a:xfrm>
            <a:off x="4078224" y="1517904"/>
            <a:ext cx="1097280" cy="594360"/>
          </a:xfrm>
          <a:prstGeom prst="rect">
            <a:avLst/>
          </a:prstGeom>
          <a:solidFill>
            <a:srgbClr val="E8F6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5248656" y="1517904"/>
            <a:ext cx="1097280" cy="594360"/>
          </a:xfrm>
          <a:prstGeom prst="rect">
            <a:avLst/>
          </a:prstGeom>
          <a:solidFill>
            <a:srgbClr val="E8F6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6419088" y="1517904"/>
            <a:ext cx="1097280" cy="594360"/>
          </a:xfrm>
          <a:prstGeom prst="rect">
            <a:avLst/>
          </a:prstGeom>
          <a:solidFill>
            <a:srgbClr val="E8F6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Shape 20"/>
          <p:cNvSpPr/>
          <p:nvPr/>
        </p:nvSpPr>
        <p:spPr>
          <a:xfrm>
            <a:off x="7589520" y="1517904"/>
            <a:ext cx="1097280" cy="594360"/>
          </a:xfrm>
          <a:prstGeom prst="rect">
            <a:avLst/>
          </a:prstGeom>
          <a:solidFill>
            <a:srgbClr val="E8F6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457200" y="1517904"/>
            <a:ext cx="54864" cy="59436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2"/>
          <p:cNvSpPr/>
          <p:nvPr/>
        </p:nvSpPr>
        <p:spPr>
          <a:xfrm>
            <a:off x="548640" y="1517904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– On-Premise</a:t>
            </a:r>
            <a:endParaRPr lang="en-US" sz="1050" dirty="0"/>
          </a:p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open source + Graph RAG</a:t>
            </a:r>
            <a:endParaRPr lang="en-US" sz="1050" dirty="0"/>
          </a:p>
        </p:txBody>
      </p:sp>
      <p:pic>
        <p:nvPicPr>
          <p:cNvPr id="2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552" y="1677924"/>
            <a:ext cx="274320" cy="274320"/>
          </a:xfrm>
          <a:prstGeom prst="rect">
            <a:avLst/>
          </a:prstGeom>
        </p:spPr>
      </p:pic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704" y="1677924"/>
            <a:ext cx="274320" cy="274320"/>
          </a:xfrm>
          <a:prstGeom prst="rect">
            <a:avLst/>
          </a:prstGeom>
        </p:spPr>
      </p:pic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136" y="1677924"/>
            <a:ext cx="274320" cy="274320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6419088" y="15179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 k€</a:t>
            </a:r>
            <a:endParaRPr lang="en-US" sz="1050" dirty="0"/>
          </a:p>
        </p:txBody>
      </p:sp>
      <p:sp>
        <p:nvSpPr>
          <p:cNvPr id="29" name="Text 24"/>
          <p:cNvSpPr/>
          <p:nvPr/>
        </p:nvSpPr>
        <p:spPr>
          <a:xfrm>
            <a:off x="7589520" y="15179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k€</a:t>
            </a:r>
            <a:endParaRPr lang="en-US" sz="1050" dirty="0"/>
          </a:p>
        </p:txBody>
      </p:sp>
      <p:sp>
        <p:nvSpPr>
          <p:cNvPr id="30" name="Shape 25"/>
          <p:cNvSpPr/>
          <p:nvPr/>
        </p:nvSpPr>
        <p:spPr>
          <a:xfrm>
            <a:off x="457200" y="2203704"/>
            <a:ext cx="228600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Shape 26"/>
          <p:cNvSpPr/>
          <p:nvPr/>
        </p:nvSpPr>
        <p:spPr>
          <a:xfrm>
            <a:off x="2816352" y="2203704"/>
            <a:ext cx="118872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Shape 27"/>
          <p:cNvSpPr/>
          <p:nvPr/>
        </p:nvSpPr>
        <p:spPr>
          <a:xfrm>
            <a:off x="4078224" y="22037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Shape 28"/>
          <p:cNvSpPr/>
          <p:nvPr/>
        </p:nvSpPr>
        <p:spPr>
          <a:xfrm>
            <a:off x="5248656" y="22037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Shape 29"/>
          <p:cNvSpPr/>
          <p:nvPr/>
        </p:nvSpPr>
        <p:spPr>
          <a:xfrm>
            <a:off x="6419088" y="22037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Shape 30"/>
          <p:cNvSpPr/>
          <p:nvPr/>
        </p:nvSpPr>
        <p:spPr>
          <a:xfrm>
            <a:off x="7589520" y="22037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1"/>
          <p:cNvSpPr/>
          <p:nvPr/>
        </p:nvSpPr>
        <p:spPr>
          <a:xfrm>
            <a:off x="548640" y="2203704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 – SaaS Copilot</a:t>
            </a:r>
            <a:endParaRPr lang="en-US" sz="1050" dirty="0"/>
          </a:p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Licence Copilot standard</a:t>
            </a:r>
            <a:endParaRPr lang="en-US" sz="1050" dirty="0"/>
          </a:p>
        </p:txBody>
      </p:sp>
      <p:pic>
        <p:nvPicPr>
          <p:cNvPr id="3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552" y="2363724"/>
            <a:ext cx="274320" cy="274320"/>
          </a:xfrm>
          <a:prstGeom prst="rect">
            <a:avLst/>
          </a:prstGeom>
        </p:spPr>
      </p:pic>
      <p:pic>
        <p:nvPicPr>
          <p:cNvPr id="38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704" y="2363724"/>
            <a:ext cx="274320" cy="274320"/>
          </a:xfrm>
          <a:prstGeom prst="rect">
            <a:avLst/>
          </a:prstGeom>
        </p:spPr>
      </p:pic>
      <p:pic>
        <p:nvPicPr>
          <p:cNvPr id="39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136" y="2363724"/>
            <a:ext cx="274320" cy="274320"/>
          </a:xfrm>
          <a:prstGeom prst="rect">
            <a:avLst/>
          </a:prstGeom>
        </p:spPr>
      </p:pic>
      <p:sp>
        <p:nvSpPr>
          <p:cNvPr id="40" name="Text 32"/>
          <p:cNvSpPr/>
          <p:nvPr/>
        </p:nvSpPr>
        <p:spPr>
          <a:xfrm>
            <a:off x="6419088" y="22037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k€</a:t>
            </a:r>
            <a:endParaRPr lang="en-US" sz="1050" dirty="0"/>
          </a:p>
        </p:txBody>
      </p:sp>
      <p:sp>
        <p:nvSpPr>
          <p:cNvPr id="41" name="Text 33"/>
          <p:cNvSpPr/>
          <p:nvPr/>
        </p:nvSpPr>
        <p:spPr>
          <a:xfrm>
            <a:off x="7589520" y="22037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k€</a:t>
            </a:r>
            <a:endParaRPr lang="en-US" sz="1050" dirty="0"/>
          </a:p>
        </p:txBody>
      </p:sp>
      <p:sp>
        <p:nvSpPr>
          <p:cNvPr id="42" name="Shape 34"/>
          <p:cNvSpPr/>
          <p:nvPr/>
        </p:nvSpPr>
        <p:spPr>
          <a:xfrm>
            <a:off x="457200" y="2889504"/>
            <a:ext cx="228600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Shape 35"/>
          <p:cNvSpPr/>
          <p:nvPr/>
        </p:nvSpPr>
        <p:spPr>
          <a:xfrm>
            <a:off x="2816352" y="2889504"/>
            <a:ext cx="118872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4" name="Shape 36"/>
          <p:cNvSpPr/>
          <p:nvPr/>
        </p:nvSpPr>
        <p:spPr>
          <a:xfrm>
            <a:off x="4078224" y="28895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Shape 37"/>
          <p:cNvSpPr/>
          <p:nvPr/>
        </p:nvSpPr>
        <p:spPr>
          <a:xfrm>
            <a:off x="5248656" y="28895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Shape 38"/>
          <p:cNvSpPr/>
          <p:nvPr/>
        </p:nvSpPr>
        <p:spPr>
          <a:xfrm>
            <a:off x="6419088" y="28895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Shape 39"/>
          <p:cNvSpPr/>
          <p:nvPr/>
        </p:nvSpPr>
        <p:spPr>
          <a:xfrm>
            <a:off x="7589520" y="28895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Text 40"/>
          <p:cNvSpPr/>
          <p:nvPr/>
        </p:nvSpPr>
        <p:spPr>
          <a:xfrm>
            <a:off x="548640" y="2889504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 – Licence + 1 IA</a:t>
            </a:r>
            <a:endParaRPr lang="en-US" sz="1050" dirty="0"/>
          </a:p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+ 1 ingénieur IA dédié</a:t>
            </a:r>
            <a:endParaRPr lang="en-US" sz="1050" dirty="0"/>
          </a:p>
        </p:txBody>
      </p:sp>
      <p:pic>
        <p:nvPicPr>
          <p:cNvPr id="49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552" y="3049524"/>
            <a:ext cx="274320" cy="274320"/>
          </a:xfrm>
          <a:prstGeom prst="rect">
            <a:avLst/>
          </a:prstGeom>
        </p:spPr>
      </p:pic>
      <p:pic>
        <p:nvPicPr>
          <p:cNvPr id="50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704" y="3049524"/>
            <a:ext cx="274320" cy="274320"/>
          </a:xfrm>
          <a:prstGeom prst="rect">
            <a:avLst/>
          </a:prstGeom>
        </p:spPr>
      </p:pic>
      <p:pic>
        <p:nvPicPr>
          <p:cNvPr id="51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136" y="3049524"/>
            <a:ext cx="274320" cy="274320"/>
          </a:xfrm>
          <a:prstGeom prst="rect">
            <a:avLst/>
          </a:prstGeom>
        </p:spPr>
      </p:pic>
      <p:sp>
        <p:nvSpPr>
          <p:cNvPr id="52" name="Text 41"/>
          <p:cNvSpPr/>
          <p:nvPr/>
        </p:nvSpPr>
        <p:spPr>
          <a:xfrm>
            <a:off x="6419088" y="28895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106 k€</a:t>
            </a:r>
            <a:endParaRPr lang="en-US" sz="1050" dirty="0"/>
          </a:p>
        </p:txBody>
      </p:sp>
      <p:sp>
        <p:nvSpPr>
          <p:cNvPr id="53" name="Text 42"/>
          <p:cNvSpPr/>
          <p:nvPr/>
        </p:nvSpPr>
        <p:spPr>
          <a:xfrm>
            <a:off x="7589520" y="28895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106 k€</a:t>
            </a:r>
            <a:endParaRPr lang="en-US" sz="1050" dirty="0"/>
          </a:p>
        </p:txBody>
      </p:sp>
      <p:sp>
        <p:nvSpPr>
          <p:cNvPr id="54" name="Shape 43"/>
          <p:cNvSpPr/>
          <p:nvPr/>
        </p:nvSpPr>
        <p:spPr>
          <a:xfrm>
            <a:off x="457200" y="3575304"/>
            <a:ext cx="228600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5" name="Shape 44"/>
          <p:cNvSpPr/>
          <p:nvPr/>
        </p:nvSpPr>
        <p:spPr>
          <a:xfrm>
            <a:off x="2816352" y="3575304"/>
            <a:ext cx="118872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Shape 45"/>
          <p:cNvSpPr/>
          <p:nvPr/>
        </p:nvSpPr>
        <p:spPr>
          <a:xfrm>
            <a:off x="4078224" y="35753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7" name="Shape 46"/>
          <p:cNvSpPr/>
          <p:nvPr/>
        </p:nvSpPr>
        <p:spPr>
          <a:xfrm>
            <a:off x="5248656" y="35753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8" name="Shape 47"/>
          <p:cNvSpPr/>
          <p:nvPr/>
        </p:nvSpPr>
        <p:spPr>
          <a:xfrm>
            <a:off x="6419088" y="35753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9" name="Shape 48"/>
          <p:cNvSpPr/>
          <p:nvPr/>
        </p:nvSpPr>
        <p:spPr>
          <a:xfrm>
            <a:off x="7589520" y="3575304"/>
            <a:ext cx="1097280" cy="59436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0" name="Text 49"/>
          <p:cNvSpPr/>
          <p:nvPr/>
        </p:nvSpPr>
        <p:spPr>
          <a:xfrm>
            <a:off x="548640" y="3575304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S4 – Cloud + 3 IA</a:t>
            </a:r>
            <a:endParaRPr lang="en-US" sz="1050" dirty="0"/>
          </a:p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open source + Graph RAG cloud</a:t>
            </a:r>
            <a:endParaRPr lang="en-US" sz="1050" dirty="0"/>
          </a:p>
        </p:txBody>
      </p:sp>
      <p:pic>
        <p:nvPicPr>
          <p:cNvPr id="61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552" y="3735324"/>
            <a:ext cx="274320" cy="274320"/>
          </a:xfrm>
          <a:prstGeom prst="rect">
            <a:avLst/>
          </a:prstGeom>
        </p:spPr>
      </p:pic>
      <p:pic>
        <p:nvPicPr>
          <p:cNvPr id="62" name="Image 1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704" y="3735324"/>
            <a:ext cx="274320" cy="274320"/>
          </a:xfrm>
          <a:prstGeom prst="rect">
            <a:avLst/>
          </a:prstGeom>
        </p:spPr>
      </p:pic>
      <p:pic>
        <p:nvPicPr>
          <p:cNvPr id="63" name="Image 1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136" y="3735324"/>
            <a:ext cx="274320" cy="274320"/>
          </a:xfrm>
          <a:prstGeom prst="rect">
            <a:avLst/>
          </a:prstGeom>
        </p:spPr>
      </p:pic>
      <p:sp>
        <p:nvSpPr>
          <p:cNvPr id="64" name="Text 50"/>
          <p:cNvSpPr/>
          <p:nvPr/>
        </p:nvSpPr>
        <p:spPr>
          <a:xfrm>
            <a:off x="6419088" y="35753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 k€</a:t>
            </a:r>
            <a:endParaRPr lang="en-US" sz="1050" dirty="0"/>
          </a:p>
        </p:txBody>
      </p:sp>
      <p:sp>
        <p:nvSpPr>
          <p:cNvPr id="65" name="Text 51"/>
          <p:cNvSpPr/>
          <p:nvPr/>
        </p:nvSpPr>
        <p:spPr>
          <a:xfrm>
            <a:off x="7589520" y="35753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 k€</a:t>
            </a:r>
            <a:endParaRPr lang="en-US" sz="1050" dirty="0"/>
          </a:p>
        </p:txBody>
      </p:sp>
      <p:sp>
        <p:nvSpPr>
          <p:cNvPr id="66" name="Shape 52"/>
          <p:cNvSpPr/>
          <p:nvPr/>
        </p:nvSpPr>
        <p:spPr>
          <a:xfrm>
            <a:off x="457200" y="4261104"/>
            <a:ext cx="228600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7" name="Shape 53"/>
          <p:cNvSpPr/>
          <p:nvPr/>
        </p:nvSpPr>
        <p:spPr>
          <a:xfrm>
            <a:off x="2816352" y="4261104"/>
            <a:ext cx="118872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8" name="Shape 54"/>
          <p:cNvSpPr/>
          <p:nvPr/>
        </p:nvSpPr>
        <p:spPr>
          <a:xfrm>
            <a:off x="4078224" y="42611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9" name="Shape 55"/>
          <p:cNvSpPr/>
          <p:nvPr/>
        </p:nvSpPr>
        <p:spPr>
          <a:xfrm>
            <a:off x="5248656" y="42611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0" name="Shape 56"/>
          <p:cNvSpPr/>
          <p:nvPr/>
        </p:nvSpPr>
        <p:spPr>
          <a:xfrm>
            <a:off x="6419088" y="42611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1" name="Shape 57"/>
          <p:cNvSpPr/>
          <p:nvPr/>
        </p:nvSpPr>
        <p:spPr>
          <a:xfrm>
            <a:off x="7589520" y="4261104"/>
            <a:ext cx="109728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2" name="Text 58"/>
          <p:cNvSpPr/>
          <p:nvPr/>
        </p:nvSpPr>
        <p:spPr>
          <a:xfrm>
            <a:off x="548640" y="4261104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S5 – Licence + 3 IA</a:t>
            </a:r>
            <a:endParaRPr lang="en-US" sz="1050" dirty="0"/>
          </a:p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+ équipe de 3 ingénieurs IA</a:t>
            </a:r>
            <a:endParaRPr lang="en-US" sz="1050" dirty="0"/>
          </a:p>
        </p:txBody>
      </p:sp>
      <p:pic>
        <p:nvPicPr>
          <p:cNvPr id="73" name="Image 1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552" y="4421124"/>
            <a:ext cx="274320" cy="274320"/>
          </a:xfrm>
          <a:prstGeom prst="rect">
            <a:avLst/>
          </a:prstGeom>
        </p:spPr>
      </p:pic>
      <p:pic>
        <p:nvPicPr>
          <p:cNvPr id="74" name="Image 1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704" y="4421124"/>
            <a:ext cx="274320" cy="274320"/>
          </a:xfrm>
          <a:prstGeom prst="rect">
            <a:avLst/>
          </a:prstGeom>
        </p:spPr>
      </p:pic>
      <p:pic>
        <p:nvPicPr>
          <p:cNvPr id="75" name="Image 1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136" y="4421124"/>
            <a:ext cx="274320" cy="274320"/>
          </a:xfrm>
          <a:prstGeom prst="rect">
            <a:avLst/>
          </a:prstGeom>
        </p:spPr>
      </p:pic>
      <p:sp>
        <p:nvSpPr>
          <p:cNvPr id="76" name="Text 59"/>
          <p:cNvSpPr/>
          <p:nvPr/>
        </p:nvSpPr>
        <p:spPr>
          <a:xfrm>
            <a:off x="6419088" y="42611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210 k€</a:t>
            </a:r>
            <a:endParaRPr lang="en-US" sz="1050" dirty="0"/>
          </a:p>
        </p:txBody>
      </p:sp>
      <p:sp>
        <p:nvSpPr>
          <p:cNvPr id="77" name="Text 60"/>
          <p:cNvSpPr/>
          <p:nvPr/>
        </p:nvSpPr>
        <p:spPr>
          <a:xfrm>
            <a:off x="7589520" y="426110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210 k€</a:t>
            </a:r>
            <a:endParaRPr lang="en-US" sz="1050" dirty="0"/>
          </a:p>
        </p:txBody>
      </p:sp>
      <p:pic>
        <p:nvPicPr>
          <p:cNvPr id="78" name="Image 1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9132" y="1655064"/>
            <a:ext cx="320040" cy="320040"/>
          </a:xfrm>
          <a:prstGeom prst="rect">
            <a:avLst/>
          </a:prstGeom>
        </p:spPr>
      </p:pic>
      <p:pic>
        <p:nvPicPr>
          <p:cNvPr id="79" name="Image 1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919472"/>
            <a:ext cx="182880" cy="182880"/>
          </a:xfrm>
          <a:prstGeom prst="rect">
            <a:avLst/>
          </a:prstGeom>
        </p:spPr>
      </p:pic>
      <p:sp>
        <p:nvSpPr>
          <p:cNvPr id="80" name="Text 61"/>
          <p:cNvSpPr/>
          <p:nvPr/>
        </p:nvSpPr>
        <p:spPr>
          <a:xfrm>
            <a:off x="685800" y="4901184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</a:t>
            </a:r>
            <a:endParaRPr lang="en-US" sz="900" dirty="0"/>
          </a:p>
        </p:txBody>
      </p:sp>
      <p:pic>
        <p:nvPicPr>
          <p:cNvPr id="81" name="Image 1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4480" y="4919472"/>
            <a:ext cx="182880" cy="182880"/>
          </a:xfrm>
          <a:prstGeom prst="rect">
            <a:avLst/>
          </a:prstGeom>
        </p:spPr>
      </p:pic>
      <p:sp>
        <p:nvSpPr>
          <p:cNvPr id="82" name="Text 62"/>
          <p:cNvSpPr/>
          <p:nvPr/>
        </p:nvSpPr>
        <p:spPr>
          <a:xfrm>
            <a:off x="1783080" y="4901184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Partiel</a:t>
            </a:r>
            <a:endParaRPr lang="en-US" sz="900" dirty="0"/>
          </a:p>
        </p:txBody>
      </p:sp>
      <p:pic>
        <p:nvPicPr>
          <p:cNvPr id="83" name="Image 1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1760" y="4919472"/>
            <a:ext cx="182880" cy="182880"/>
          </a:xfrm>
          <a:prstGeom prst="rect">
            <a:avLst/>
          </a:prstGeom>
        </p:spPr>
      </p:pic>
      <p:sp>
        <p:nvSpPr>
          <p:cNvPr id="84" name="Text 63"/>
          <p:cNvSpPr/>
          <p:nvPr/>
        </p:nvSpPr>
        <p:spPr>
          <a:xfrm>
            <a:off x="2880360" y="4901184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Absent / Risque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Détail des scénarios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640080"/>
            <a:ext cx="265176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274320" y="640080"/>
            <a:ext cx="2651760" cy="32004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365760" y="6400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– On-Premise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60" y="100584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open source hébergé chez Indigo avec Graph RAG sur le corpus complet. Solution recommandée.</a:t>
            </a:r>
            <a:endParaRPr lang="en-US" sz="8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1417320"/>
            <a:ext cx="137160" cy="1371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21208" y="1399032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 pour raisonnement expert</a:t>
            </a:r>
            <a:endParaRPr lang="en-US" sz="8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1627632"/>
            <a:ext cx="137160" cy="1371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21208" y="1609344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Souveraineté totale des données</a:t>
            </a:r>
            <a:endParaRPr lang="en-US" sz="8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1837944"/>
            <a:ext cx="137160" cy="13716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21208" y="181965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dégressif : 10 k€/an dès l'année 4</a:t>
            </a:r>
            <a:endParaRPr lang="en-US" sz="8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" y="2093976"/>
            <a:ext cx="137160" cy="13716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21208" y="207568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Investissement initial plus élevé</a:t>
            </a:r>
            <a:endParaRPr lang="en-US" sz="800" dirty="0"/>
          </a:p>
        </p:txBody>
      </p:sp>
      <p:sp>
        <p:nvSpPr>
          <p:cNvPr id="16" name="Shape 10"/>
          <p:cNvSpPr/>
          <p:nvPr/>
        </p:nvSpPr>
        <p:spPr>
          <a:xfrm>
            <a:off x="3063240" y="640080"/>
            <a:ext cx="265176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7" name="Shape 11"/>
          <p:cNvSpPr/>
          <p:nvPr/>
        </p:nvSpPr>
        <p:spPr>
          <a:xfrm>
            <a:off x="3063240" y="640080"/>
            <a:ext cx="2651760" cy="320040"/>
          </a:xfrm>
          <a:prstGeom prst="rect">
            <a:avLst/>
          </a:prstGeom>
          <a:solidFill>
            <a:srgbClr val="636E7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2"/>
          <p:cNvSpPr/>
          <p:nvPr/>
        </p:nvSpPr>
        <p:spPr>
          <a:xfrm>
            <a:off x="3154680" y="6400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 – SaaS Copilot</a:t>
            </a:r>
            <a:endParaRPr lang="en-US" sz="1100" dirty="0"/>
          </a:p>
        </p:txBody>
      </p:sp>
      <p:sp>
        <p:nvSpPr>
          <p:cNvPr id="19" name="Text 13"/>
          <p:cNvSpPr/>
          <p:nvPr/>
        </p:nvSpPr>
        <p:spPr>
          <a:xfrm>
            <a:off x="3154680" y="100584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Utilisation d'un Copilot standard type Microsoft/Google. Pas d'adaptation métier.</a:t>
            </a:r>
            <a:endParaRPr lang="en-US" sz="85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392" y="1417320"/>
            <a:ext cx="137160" cy="13716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3310128" y="1399032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d'entrée faible (48 k€/an)</a:t>
            </a:r>
            <a:endParaRPr lang="en-US" sz="8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392" y="1627632"/>
            <a:ext cx="137160" cy="13716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3310128" y="1609344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 rapide</a:t>
            </a:r>
            <a:endParaRPr lang="en-US" sz="80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392" y="1883664"/>
            <a:ext cx="137160" cy="13716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3310128" y="186537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Graph RAG, pas de corpus métier</a:t>
            </a:r>
            <a:endParaRPr lang="en-US" sz="800" dirty="0"/>
          </a:p>
        </p:txBody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392" y="2093976"/>
            <a:ext cx="137160" cy="137160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3310128" y="207568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Performances très limitées pour le GC</a:t>
            </a:r>
            <a:endParaRPr lang="en-US" sz="800" dirty="0"/>
          </a:p>
        </p:txBody>
      </p:sp>
      <p:pic>
        <p:nvPicPr>
          <p:cNvPr id="28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392" y="2304288"/>
            <a:ext cx="137160" cy="137160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3310128" y="2286000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souveraineté des données</a:t>
            </a:r>
            <a:endParaRPr lang="en-US" sz="800" dirty="0"/>
          </a:p>
        </p:txBody>
      </p:sp>
      <p:sp>
        <p:nvSpPr>
          <p:cNvPr id="30" name="Shape 19"/>
          <p:cNvSpPr/>
          <p:nvPr/>
        </p:nvSpPr>
        <p:spPr>
          <a:xfrm>
            <a:off x="5852160" y="640080"/>
            <a:ext cx="265176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1" name="Shape 20"/>
          <p:cNvSpPr/>
          <p:nvPr/>
        </p:nvSpPr>
        <p:spPr>
          <a:xfrm>
            <a:off x="5852160" y="640080"/>
            <a:ext cx="2651760" cy="320040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21"/>
          <p:cNvSpPr/>
          <p:nvPr/>
        </p:nvSpPr>
        <p:spPr>
          <a:xfrm>
            <a:off x="5943600" y="6400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 – Licence + 1 IA</a:t>
            </a:r>
            <a:endParaRPr lang="en-US" sz="1100" dirty="0"/>
          </a:p>
        </p:txBody>
      </p:sp>
      <p:sp>
        <p:nvSpPr>
          <p:cNvPr id="33" name="Text 22"/>
          <p:cNvSpPr/>
          <p:nvPr/>
        </p:nvSpPr>
        <p:spPr>
          <a:xfrm>
            <a:off x="5943600" y="100584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Licence Copilot + embauche d'1 ingénieur IA pour optimiser. Mieux que S2 mais pas optimal.</a:t>
            </a:r>
            <a:endParaRPr lang="en-US" sz="850" dirty="0"/>
          </a:p>
        </p:txBody>
      </p:sp>
      <p:pic>
        <p:nvPicPr>
          <p:cNvPr id="34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312" y="1417320"/>
            <a:ext cx="137160" cy="137160"/>
          </a:xfrm>
          <a:prstGeom prst="rect">
            <a:avLst/>
          </a:prstGeom>
        </p:spPr>
      </p:pic>
      <p:sp>
        <p:nvSpPr>
          <p:cNvPr id="35" name="Text 23"/>
          <p:cNvSpPr/>
          <p:nvPr/>
        </p:nvSpPr>
        <p:spPr>
          <a:xfrm>
            <a:off x="6099048" y="1399032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Personnalisation progressive</a:t>
            </a:r>
            <a:endParaRPr lang="en-US" sz="800" dirty="0"/>
          </a:p>
        </p:txBody>
      </p:sp>
      <p:pic>
        <p:nvPicPr>
          <p:cNvPr id="36" name="Image 1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312" y="1627632"/>
            <a:ext cx="137160" cy="137160"/>
          </a:xfrm>
          <a:prstGeom prst="rect">
            <a:avLst/>
          </a:prstGeom>
        </p:spPr>
      </p:pic>
      <p:sp>
        <p:nvSpPr>
          <p:cNvPr id="37" name="Text 24"/>
          <p:cNvSpPr/>
          <p:nvPr/>
        </p:nvSpPr>
        <p:spPr>
          <a:xfrm>
            <a:off x="6099048" y="1609344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Compétence IA internalisée</a:t>
            </a:r>
            <a:endParaRPr lang="en-US" sz="800" dirty="0"/>
          </a:p>
        </p:txBody>
      </p:sp>
      <p:pic>
        <p:nvPicPr>
          <p:cNvPr id="38" name="Image 1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5312" y="1883664"/>
            <a:ext cx="137160" cy="137160"/>
          </a:xfrm>
          <a:prstGeom prst="rect">
            <a:avLst/>
          </a:prstGeom>
        </p:spPr>
      </p:pic>
      <p:sp>
        <p:nvSpPr>
          <p:cNvPr id="39" name="Text 25"/>
          <p:cNvSpPr/>
          <p:nvPr/>
        </p:nvSpPr>
        <p:spPr>
          <a:xfrm>
            <a:off x="6099048" y="186537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Graph RAG structuré</a:t>
            </a:r>
            <a:endParaRPr lang="en-US" sz="800" dirty="0"/>
          </a:p>
        </p:txBody>
      </p:sp>
      <p:pic>
        <p:nvPicPr>
          <p:cNvPr id="40" name="Image 1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5312" y="2093976"/>
            <a:ext cx="137160" cy="137160"/>
          </a:xfrm>
          <a:prstGeom prst="rect">
            <a:avLst/>
          </a:prstGeom>
        </p:spPr>
      </p:pic>
      <p:sp>
        <p:nvSpPr>
          <p:cNvPr id="41" name="Text 26"/>
          <p:cNvSpPr/>
          <p:nvPr/>
        </p:nvSpPr>
        <p:spPr>
          <a:xfrm>
            <a:off x="6099048" y="207568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Dépendance à une seule personne</a:t>
            </a:r>
            <a:endParaRPr lang="en-US" sz="800" dirty="0"/>
          </a:p>
        </p:txBody>
      </p:sp>
      <p:pic>
        <p:nvPicPr>
          <p:cNvPr id="42" name="Image 1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5312" y="2304288"/>
            <a:ext cx="137160" cy="137160"/>
          </a:xfrm>
          <a:prstGeom prst="rect">
            <a:avLst/>
          </a:prstGeom>
        </p:spPr>
      </p:pic>
      <p:sp>
        <p:nvSpPr>
          <p:cNvPr id="43" name="Text 27"/>
          <p:cNvSpPr/>
          <p:nvPr/>
        </p:nvSpPr>
        <p:spPr>
          <a:xfrm>
            <a:off x="6099048" y="2286000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stable élevé : 106 k€/an</a:t>
            </a:r>
            <a:endParaRPr lang="en-US" sz="800" dirty="0"/>
          </a:p>
        </p:txBody>
      </p:sp>
      <p:sp>
        <p:nvSpPr>
          <p:cNvPr id="44" name="Shape 28"/>
          <p:cNvSpPr/>
          <p:nvPr/>
        </p:nvSpPr>
        <p:spPr>
          <a:xfrm>
            <a:off x="274320" y="2907792"/>
            <a:ext cx="265176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45" name="Shape 29"/>
          <p:cNvSpPr/>
          <p:nvPr/>
        </p:nvSpPr>
        <p:spPr>
          <a:xfrm>
            <a:off x="274320" y="2907792"/>
            <a:ext cx="2651760" cy="320040"/>
          </a:xfrm>
          <a:prstGeom prst="rect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Text 30"/>
          <p:cNvSpPr/>
          <p:nvPr/>
        </p:nvSpPr>
        <p:spPr>
          <a:xfrm>
            <a:off x="365760" y="290779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S4 – Cloud + 3 IA</a:t>
            </a:r>
            <a:endParaRPr lang="en-US" sz="1100" dirty="0"/>
          </a:p>
        </p:txBody>
      </p:sp>
      <p:sp>
        <p:nvSpPr>
          <p:cNvPr id="47" name="Text 31"/>
          <p:cNvSpPr/>
          <p:nvPr/>
        </p:nvSpPr>
        <p:spPr>
          <a:xfrm>
            <a:off x="365760" y="3273552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Même solution technique que S1 (LLM + Graph RAG) mais hébergée dans le cloud.</a:t>
            </a:r>
            <a:endParaRPr lang="en-US" sz="850" dirty="0"/>
          </a:p>
        </p:txBody>
      </p:sp>
      <p:pic>
        <p:nvPicPr>
          <p:cNvPr id="48" name="Image 1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3685032"/>
            <a:ext cx="137160" cy="137160"/>
          </a:xfrm>
          <a:prstGeom prst="rect">
            <a:avLst/>
          </a:prstGeom>
        </p:spPr>
      </p:pic>
      <p:sp>
        <p:nvSpPr>
          <p:cNvPr id="49" name="Text 32"/>
          <p:cNvSpPr/>
          <p:nvPr/>
        </p:nvSpPr>
        <p:spPr>
          <a:xfrm>
            <a:off x="521208" y="3666744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technique équivalente à S1</a:t>
            </a:r>
            <a:endParaRPr lang="en-US" sz="800" dirty="0"/>
          </a:p>
        </p:txBody>
      </p:sp>
      <p:pic>
        <p:nvPicPr>
          <p:cNvPr id="50" name="Image 1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3895344"/>
            <a:ext cx="137160" cy="137160"/>
          </a:xfrm>
          <a:prstGeom prst="rect">
            <a:avLst/>
          </a:prstGeom>
        </p:spPr>
      </p:pic>
      <p:sp>
        <p:nvSpPr>
          <p:cNvPr id="51" name="Text 33"/>
          <p:cNvSpPr/>
          <p:nvPr/>
        </p:nvSpPr>
        <p:spPr>
          <a:xfrm>
            <a:off x="521208" y="387705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d'infra à gérer</a:t>
            </a:r>
            <a:endParaRPr lang="en-US" sz="800" dirty="0"/>
          </a:p>
        </p:txBody>
      </p:sp>
      <p:pic>
        <p:nvPicPr>
          <p:cNvPr id="52" name="Image 1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" y="4151376"/>
            <a:ext cx="137160" cy="137160"/>
          </a:xfrm>
          <a:prstGeom prst="rect">
            <a:avLst/>
          </a:prstGeom>
        </p:spPr>
      </p:pic>
      <p:sp>
        <p:nvSpPr>
          <p:cNvPr id="53" name="Text 34"/>
          <p:cNvSpPr/>
          <p:nvPr/>
        </p:nvSpPr>
        <p:spPr>
          <a:xfrm>
            <a:off x="521208" y="413308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souveraineté : corpus exposé</a:t>
            </a:r>
            <a:endParaRPr lang="en-US" sz="800" dirty="0"/>
          </a:p>
        </p:txBody>
      </p:sp>
      <p:pic>
        <p:nvPicPr>
          <p:cNvPr id="54" name="Image 1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" y="4361688"/>
            <a:ext cx="137160" cy="137160"/>
          </a:xfrm>
          <a:prstGeom prst="rect">
            <a:avLst/>
          </a:prstGeom>
        </p:spPr>
      </p:pic>
      <p:sp>
        <p:nvSpPr>
          <p:cNvPr id="55" name="Text 35"/>
          <p:cNvSpPr/>
          <p:nvPr/>
        </p:nvSpPr>
        <p:spPr>
          <a:xfrm>
            <a:off x="521208" y="4343400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constant élevé : 180 k€/an</a:t>
            </a:r>
            <a:endParaRPr lang="en-US" sz="800" dirty="0"/>
          </a:p>
        </p:txBody>
      </p:sp>
      <p:pic>
        <p:nvPicPr>
          <p:cNvPr id="56" name="Image 1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" y="4572000"/>
            <a:ext cx="137160" cy="137160"/>
          </a:xfrm>
          <a:prstGeom prst="rect">
            <a:avLst/>
          </a:prstGeom>
        </p:spPr>
      </p:pic>
      <p:sp>
        <p:nvSpPr>
          <p:cNvPr id="57" name="Text 36"/>
          <p:cNvSpPr/>
          <p:nvPr/>
        </p:nvSpPr>
        <p:spPr>
          <a:xfrm>
            <a:off x="521208" y="4553712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Dépendance cloud public</a:t>
            </a:r>
            <a:endParaRPr lang="en-US" sz="800" dirty="0"/>
          </a:p>
        </p:txBody>
      </p:sp>
      <p:sp>
        <p:nvSpPr>
          <p:cNvPr id="58" name="Shape 37"/>
          <p:cNvSpPr/>
          <p:nvPr/>
        </p:nvSpPr>
        <p:spPr>
          <a:xfrm>
            <a:off x="3063240" y="2907792"/>
            <a:ext cx="265176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9" name="Shape 38"/>
          <p:cNvSpPr/>
          <p:nvPr/>
        </p:nvSpPr>
        <p:spPr>
          <a:xfrm>
            <a:off x="3063240" y="2907792"/>
            <a:ext cx="2651760" cy="320040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0" name="Text 39"/>
          <p:cNvSpPr/>
          <p:nvPr/>
        </p:nvSpPr>
        <p:spPr>
          <a:xfrm>
            <a:off x="3154680" y="290779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S5 – Licence + 3 IA</a:t>
            </a:r>
            <a:endParaRPr lang="en-US" sz="1100" dirty="0"/>
          </a:p>
        </p:txBody>
      </p:sp>
      <p:sp>
        <p:nvSpPr>
          <p:cNvPr id="61" name="Text 40"/>
          <p:cNvSpPr/>
          <p:nvPr/>
        </p:nvSpPr>
        <p:spPr>
          <a:xfrm>
            <a:off x="3154680" y="3273552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+ équipe de 3 ingénieurs IA pour modifier en profondeur la solution.</a:t>
            </a:r>
            <a:endParaRPr lang="en-US" sz="850" dirty="0"/>
          </a:p>
        </p:txBody>
      </p:sp>
      <p:pic>
        <p:nvPicPr>
          <p:cNvPr id="62" name="Image 1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392" y="3685032"/>
            <a:ext cx="137160" cy="137160"/>
          </a:xfrm>
          <a:prstGeom prst="rect">
            <a:avLst/>
          </a:prstGeom>
        </p:spPr>
      </p:pic>
      <p:sp>
        <p:nvSpPr>
          <p:cNvPr id="63" name="Text 41"/>
          <p:cNvSpPr/>
          <p:nvPr/>
        </p:nvSpPr>
        <p:spPr>
          <a:xfrm>
            <a:off x="3310128" y="3666744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Forte personnalisation</a:t>
            </a:r>
            <a:endParaRPr lang="en-US" sz="800" dirty="0"/>
          </a:p>
        </p:txBody>
      </p:sp>
      <p:pic>
        <p:nvPicPr>
          <p:cNvPr id="64" name="Image 2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392" y="3895344"/>
            <a:ext cx="137160" cy="137160"/>
          </a:xfrm>
          <a:prstGeom prst="rect">
            <a:avLst/>
          </a:prstGeom>
        </p:spPr>
      </p:pic>
      <p:sp>
        <p:nvSpPr>
          <p:cNvPr id="65" name="Text 42"/>
          <p:cNvSpPr/>
          <p:nvPr/>
        </p:nvSpPr>
        <p:spPr>
          <a:xfrm>
            <a:off x="3310128" y="387705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Équipe dédiée</a:t>
            </a:r>
            <a:endParaRPr lang="en-US" sz="800" dirty="0"/>
          </a:p>
        </p:txBody>
      </p:sp>
      <p:pic>
        <p:nvPicPr>
          <p:cNvPr id="66" name="Image 2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392" y="4151376"/>
            <a:ext cx="137160" cy="137160"/>
          </a:xfrm>
          <a:prstGeom prst="rect">
            <a:avLst/>
          </a:prstGeom>
        </p:spPr>
      </p:pic>
      <p:sp>
        <p:nvSpPr>
          <p:cNvPr id="67" name="Text 43"/>
          <p:cNvSpPr/>
          <p:nvPr/>
        </p:nvSpPr>
        <p:spPr>
          <a:xfrm>
            <a:off x="3310128" y="413308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Graph RAG (architecture Copilot)</a:t>
            </a:r>
            <a:endParaRPr lang="en-US" sz="800" dirty="0"/>
          </a:p>
        </p:txBody>
      </p:sp>
      <p:pic>
        <p:nvPicPr>
          <p:cNvPr id="68" name="Image 2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392" y="4361688"/>
            <a:ext cx="137160" cy="137160"/>
          </a:xfrm>
          <a:prstGeom prst="rect">
            <a:avLst/>
          </a:prstGeom>
        </p:spPr>
      </p:pic>
      <p:sp>
        <p:nvSpPr>
          <p:cNvPr id="69" name="Text 44"/>
          <p:cNvSpPr/>
          <p:nvPr/>
        </p:nvSpPr>
        <p:spPr>
          <a:xfrm>
            <a:off x="3310128" y="4343400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plus cher : 210 k€/an</a:t>
            </a:r>
            <a:endParaRPr lang="en-US" sz="800" dirty="0"/>
          </a:p>
        </p:txBody>
      </p:sp>
      <p:pic>
        <p:nvPicPr>
          <p:cNvPr id="70" name="Image 2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392" y="4572000"/>
            <a:ext cx="137160" cy="137160"/>
          </a:xfrm>
          <a:prstGeom prst="rect">
            <a:avLst/>
          </a:prstGeom>
        </p:spPr>
      </p:pic>
      <p:sp>
        <p:nvSpPr>
          <p:cNvPr id="71" name="Text 45"/>
          <p:cNvSpPr/>
          <p:nvPr/>
        </p:nvSpPr>
        <p:spPr>
          <a:xfrm>
            <a:off x="3310128" y="4553712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souveraineté</a:t>
            </a:r>
            <a:endParaRPr lang="en-US" sz="800" dirty="0"/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92385E1-CD7E-0432-C2AC-A43F1F939892}"/>
              </a:ext>
            </a:extLst>
          </p:cNvPr>
          <p:cNvGrpSpPr/>
          <p:nvPr/>
        </p:nvGrpSpPr>
        <p:grpSpPr>
          <a:xfrm>
            <a:off x="5870448" y="3246120"/>
            <a:ext cx="3105574" cy="1463040"/>
            <a:chOff x="365760" y="4297680"/>
            <a:chExt cx="8412480" cy="640080"/>
          </a:xfrm>
        </p:grpSpPr>
        <p:sp>
          <p:nvSpPr>
            <p:cNvPr id="72" name="Shape 3"/>
            <p:cNvSpPr/>
            <p:nvPr/>
          </p:nvSpPr>
          <p:spPr>
            <a:xfrm>
              <a:off x="365760" y="4297680"/>
              <a:ext cx="8412480" cy="640080"/>
            </a:xfrm>
            <a:prstGeom prst="rect">
              <a:avLst/>
            </a:prstGeom>
            <a:solidFill>
              <a:srgbClr val="0F2B3C"/>
            </a:solidFill>
            <a:ln/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Text 4"/>
            <p:cNvSpPr/>
            <p:nvPr/>
          </p:nvSpPr>
          <p:spPr>
            <a:xfrm>
              <a:off x="594360" y="4325112"/>
              <a:ext cx="7955280" cy="5852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50" b="1" dirty="0">
                  <a:solidFill>
                    <a:srgbClr val="D4A57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On-Premise</a:t>
              </a:r>
            </a:p>
            <a:p>
              <a:pPr marL="0" indent="0" algn="ctr">
                <a:buNone/>
              </a:pPr>
              <a:endParaRPr lang="en-US" sz="1150" b="1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 algn="just">
                <a:buNone/>
              </a:pPr>
              <a:r>
                <a:rPr lang="en-US" sz="1150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</a:t>
              </a:r>
              <a:r>
                <a:rPr lang="en-US" sz="115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lus chargé en année 1, mais la courbe baisse fortement dès l'année 2. Sur 4 ans, c'est le scénario le plus compétitif tout en étant le plus performant techniquement et le seul souverain.</a:t>
              </a:r>
              <a:endParaRPr lang="en-US" sz="1150" dirty="0"/>
            </a:p>
          </p:txBody>
        </p:sp>
      </p:grpSp>
      <p:pic>
        <p:nvPicPr>
          <p:cNvPr id="75" name="Image 15" descr="preencoded.png">
            <a:extLst>
              <a:ext uri="{FF2B5EF4-FFF2-40B4-BE49-F238E27FC236}">
                <a16:creationId xmlns:a16="http://schemas.microsoft.com/office/drawing/2014/main" id="{BBD10B60-9443-456B-3526-6C55191046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9736" y="2327148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Coût total de possession – 4 ans</a:t>
            </a:r>
            <a:endParaRPr lang="en-US" sz="2400" dirty="0"/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3066590221"/>
              </p:ext>
            </p:extLst>
          </p:nvPr>
        </p:nvGraphicFramePr>
        <p:xfrm>
          <a:off x="274320" y="777240"/>
          <a:ext cx="859536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182880" y="3703320"/>
            <a:ext cx="1645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182880" y="3703320"/>
            <a:ext cx="164592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228600" y="379476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On-Prem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228600" y="40050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D73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280 k€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228600" y="4279392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plus compétitif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274320" y="4480560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274320" y="464515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Souverain</a:t>
            </a:r>
            <a:endParaRPr lang="en-US" sz="750" dirty="0"/>
          </a:p>
        </p:txBody>
      </p:sp>
      <p:sp>
        <p:nvSpPr>
          <p:cNvPr id="12" name="Text 9"/>
          <p:cNvSpPr/>
          <p:nvPr/>
        </p:nvSpPr>
        <p:spPr>
          <a:xfrm>
            <a:off x="274320" y="4809744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Dégressif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1965960" y="3703320"/>
            <a:ext cx="1645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4" name="Shape 11"/>
          <p:cNvSpPr/>
          <p:nvPr/>
        </p:nvSpPr>
        <p:spPr>
          <a:xfrm>
            <a:off x="1965960" y="3703320"/>
            <a:ext cx="1645920" cy="54864"/>
          </a:xfrm>
          <a:prstGeom prst="rect">
            <a:avLst/>
          </a:prstGeom>
          <a:solidFill>
            <a:srgbClr val="636E7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2"/>
          <p:cNvSpPr/>
          <p:nvPr/>
        </p:nvSpPr>
        <p:spPr>
          <a:xfrm>
            <a:off x="2011680" y="379476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 SaaS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2011680" y="40050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36E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192 k€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2011680" y="4279392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Moins cher mais très limité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2057400" y="4480560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Graph RAG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2057400" y="464515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performant</a:t>
            </a:r>
            <a:endParaRPr lang="en-US" sz="750" dirty="0"/>
          </a:p>
        </p:txBody>
      </p:sp>
      <p:sp>
        <p:nvSpPr>
          <p:cNvPr id="20" name="Shape 17"/>
          <p:cNvSpPr/>
          <p:nvPr/>
        </p:nvSpPr>
        <p:spPr>
          <a:xfrm>
            <a:off x="3749040" y="3703320"/>
            <a:ext cx="1645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1" name="Shape 18"/>
          <p:cNvSpPr/>
          <p:nvPr/>
        </p:nvSpPr>
        <p:spPr>
          <a:xfrm>
            <a:off x="3749040" y="3703320"/>
            <a:ext cx="1645920" cy="54864"/>
          </a:xfrm>
          <a:prstGeom prst="rect">
            <a:avLst/>
          </a:prstGeom>
          <a:solidFill>
            <a:srgbClr val="F39C1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19"/>
          <p:cNvSpPr/>
          <p:nvPr/>
        </p:nvSpPr>
        <p:spPr>
          <a:xfrm>
            <a:off x="3794760" y="379476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 </a:t>
            </a:r>
            <a:r>
              <a:rPr lang="en-US" sz="900" b="1" dirty="0" err="1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Licence</a:t>
            </a:r>
            <a:r>
              <a:rPr lang="en-US" sz="9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+ 1 IA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3794760" y="40050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39C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424 k€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3794760" y="4279392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×1.5 vs On-Premise</a:t>
            </a:r>
            <a:endParaRPr lang="en-US" sz="800" dirty="0"/>
          </a:p>
        </p:txBody>
      </p:sp>
      <p:sp>
        <p:nvSpPr>
          <p:cNvPr id="25" name="Text 22"/>
          <p:cNvSpPr/>
          <p:nvPr/>
        </p:nvSpPr>
        <p:spPr>
          <a:xfrm>
            <a:off x="3840480" y="4480560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Graph RAG</a:t>
            </a:r>
            <a:endParaRPr lang="en-US" sz="750" dirty="0"/>
          </a:p>
        </p:txBody>
      </p:sp>
      <p:sp>
        <p:nvSpPr>
          <p:cNvPr id="26" name="Text 23"/>
          <p:cNvSpPr/>
          <p:nvPr/>
        </p:nvSpPr>
        <p:spPr>
          <a:xfrm>
            <a:off x="3840480" y="464515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stable</a:t>
            </a:r>
            <a:endParaRPr lang="en-US" sz="750" dirty="0"/>
          </a:p>
        </p:txBody>
      </p:sp>
      <p:sp>
        <p:nvSpPr>
          <p:cNvPr id="27" name="Shape 24"/>
          <p:cNvSpPr/>
          <p:nvPr/>
        </p:nvSpPr>
        <p:spPr>
          <a:xfrm>
            <a:off x="5532120" y="3703320"/>
            <a:ext cx="1645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8" name="Shape 25"/>
          <p:cNvSpPr/>
          <p:nvPr/>
        </p:nvSpPr>
        <p:spPr>
          <a:xfrm>
            <a:off x="5532120" y="3703320"/>
            <a:ext cx="1645920" cy="54864"/>
          </a:xfrm>
          <a:prstGeom prst="rect">
            <a:avLst/>
          </a:prstGeom>
          <a:solidFill>
            <a:srgbClr val="E1705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6"/>
          <p:cNvSpPr/>
          <p:nvPr/>
        </p:nvSpPr>
        <p:spPr>
          <a:xfrm>
            <a:off x="5577840" y="379476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S4 Cloud + 3 IA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5577840" y="40050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170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720 k€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5577840" y="4279392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×2.6 vs On-Premise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5623560" y="4480560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</a:t>
            </a:r>
            <a:endParaRPr lang="en-US" sz="750" dirty="0"/>
          </a:p>
        </p:txBody>
      </p:sp>
      <p:sp>
        <p:nvSpPr>
          <p:cNvPr id="33" name="Text 30"/>
          <p:cNvSpPr/>
          <p:nvPr/>
        </p:nvSpPr>
        <p:spPr>
          <a:xfrm>
            <a:off x="5623560" y="464515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souverain</a:t>
            </a:r>
            <a:endParaRPr lang="en-US" sz="750" dirty="0"/>
          </a:p>
        </p:txBody>
      </p:sp>
      <p:sp>
        <p:nvSpPr>
          <p:cNvPr id="34" name="Shape 31"/>
          <p:cNvSpPr/>
          <p:nvPr/>
        </p:nvSpPr>
        <p:spPr>
          <a:xfrm>
            <a:off x="7315200" y="3703320"/>
            <a:ext cx="1645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5" name="Shape 32"/>
          <p:cNvSpPr/>
          <p:nvPr/>
        </p:nvSpPr>
        <p:spPr>
          <a:xfrm>
            <a:off x="7315200" y="3703320"/>
            <a:ext cx="1645920" cy="54864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3"/>
          <p:cNvSpPr/>
          <p:nvPr/>
        </p:nvSpPr>
        <p:spPr>
          <a:xfrm>
            <a:off x="7360920" y="379476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S5 </a:t>
            </a:r>
            <a:r>
              <a:rPr lang="en-US" sz="900" b="1" dirty="0" err="1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Licence</a:t>
            </a:r>
            <a:r>
              <a:rPr lang="en-US" sz="9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+ 3 IA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7360920" y="40050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03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840 k€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7360920" y="4279392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×3 vs On-Premise</a:t>
            </a:r>
            <a:endParaRPr lang="en-US" sz="800" dirty="0"/>
          </a:p>
        </p:txBody>
      </p:sp>
      <p:sp>
        <p:nvSpPr>
          <p:cNvPr id="39" name="Text 36"/>
          <p:cNvSpPr/>
          <p:nvPr/>
        </p:nvSpPr>
        <p:spPr>
          <a:xfrm>
            <a:off x="7406640" y="4480560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Graph RAG</a:t>
            </a:r>
            <a:endParaRPr lang="en-US" sz="750" dirty="0"/>
          </a:p>
        </p:txBody>
      </p:sp>
      <p:sp>
        <p:nvSpPr>
          <p:cNvPr id="40" name="Text 37"/>
          <p:cNvSpPr/>
          <p:nvPr/>
        </p:nvSpPr>
        <p:spPr>
          <a:xfrm>
            <a:off x="7406640" y="464515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plus cher</a:t>
            </a:r>
            <a:endParaRPr lang="en-US" sz="750" dirty="0"/>
          </a:p>
        </p:txBody>
      </p:sp>
      <p:pic>
        <p:nvPicPr>
          <p:cNvPr id="41" name="Image 15" descr="preencoded.png">
            <a:extLst>
              <a:ext uri="{FF2B5EF4-FFF2-40B4-BE49-F238E27FC236}">
                <a16:creationId xmlns:a16="http://schemas.microsoft.com/office/drawing/2014/main" id="{002D8026-3A31-028A-348F-4F7C1C4E7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960" y="2266578"/>
            <a:ext cx="320040" cy="320040"/>
          </a:xfrm>
          <a:prstGeom prst="rect">
            <a:avLst/>
          </a:prstGeom>
        </p:spPr>
      </p:pic>
      <p:pic>
        <p:nvPicPr>
          <p:cNvPr id="42" name="Image 15" descr="preencoded.png">
            <a:extLst>
              <a:ext uri="{FF2B5EF4-FFF2-40B4-BE49-F238E27FC236}">
                <a16:creationId xmlns:a16="http://schemas.microsoft.com/office/drawing/2014/main" id="{5089CA95-9FFF-BC43-489C-B5EC8C4DB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793965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Feuille de route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8229600" cy="36576"/>
          </a:xfrm>
          <a:prstGeom prst="rect">
            <a:avLst/>
          </a:prstGeom>
          <a:solidFill>
            <a:srgbClr val="DFE6E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1234440" y="1261872"/>
            <a:ext cx="320040" cy="320040"/>
          </a:xfrm>
          <a:prstGeom prst="ellipse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457200" y="9144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M1-M2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1920240" cy="22860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1920240" cy="64008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548640" y="18745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 &amp; Corpus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94360" y="2286000"/>
            <a:ext cx="16459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des archives existantes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Structuration du corpus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Spécifications fonctionnelles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337560" y="1261872"/>
            <a:ext cx="320040" cy="32004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2560320" y="9144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M3-M5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560320" y="1737360"/>
            <a:ext cx="1920240" cy="22860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4" name="Shape 12"/>
          <p:cNvSpPr/>
          <p:nvPr/>
        </p:nvSpPr>
        <p:spPr>
          <a:xfrm>
            <a:off x="2560320" y="1737360"/>
            <a:ext cx="1920240" cy="64008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2651760" y="18745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 V1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697480" y="2286000"/>
            <a:ext cx="16459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RAG opérationnel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mobile signalement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Intégration corpus Indigo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440680" y="1261872"/>
            <a:ext cx="320040" cy="320040"/>
          </a:xfrm>
          <a:prstGeom prst="ellipse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4663440" y="9144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A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M6-M7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663440" y="1737360"/>
            <a:ext cx="1920240" cy="22860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4663440" y="1737360"/>
            <a:ext cx="1920240" cy="64008"/>
          </a:xfrm>
          <a:prstGeom prst="rect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4754880" y="18745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&amp; Formation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800600" y="2286000"/>
            <a:ext cx="16459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avec ingénieurs Paris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Pilote terrain exploitants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Ajustements et corrections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7543800" y="1261872"/>
            <a:ext cx="320040" cy="320040"/>
          </a:xfrm>
          <a:prstGeom prst="ellipse">
            <a:avLst/>
          </a:prstGeom>
          <a:solidFill>
            <a:srgbClr val="D4A5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2"/>
          <p:cNvSpPr/>
          <p:nvPr/>
        </p:nvSpPr>
        <p:spPr>
          <a:xfrm>
            <a:off x="6766560" y="9144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M8+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766560" y="1737360"/>
            <a:ext cx="1920240" cy="22860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6" name="Shape 24"/>
          <p:cNvSpPr/>
          <p:nvPr/>
        </p:nvSpPr>
        <p:spPr>
          <a:xfrm>
            <a:off x="6766560" y="1737360"/>
            <a:ext cx="1920240" cy="64008"/>
          </a:xfrm>
          <a:prstGeom prst="rect">
            <a:avLst/>
          </a:prstGeom>
          <a:solidFill>
            <a:srgbClr val="D4A5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/>
          <p:nvPr/>
        </p:nvSpPr>
        <p:spPr>
          <a:xfrm>
            <a:off x="6858000" y="18745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903720" y="2286000"/>
            <a:ext cx="16459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production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 exploitants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Enrichissement continu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4A5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914400"/>
            <a:ext cx="109728" cy="1828800"/>
          </a:xfrm>
          <a:prstGeom prst="rect">
            <a:avLst/>
          </a:prstGeom>
          <a:solidFill>
            <a:srgbClr val="14A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Prochaines étapes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731520" y="1371600"/>
            <a:ext cx="457200" cy="45720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73152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71600" y="1389888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Valider le périmètre fonctionnel et les priorités avec vos équipes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31520" y="2057400"/>
            <a:ext cx="457200" cy="45720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73152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371600" y="2075688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Lancer l'audit du corpus existant (archives ouvrages et documentation interne)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31520" y="2743200"/>
            <a:ext cx="457200" cy="45720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731520" y="2743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371600" y="2761488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Démarrer la phase de cadrage technique Diagober × Serma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31520" y="3429000"/>
            <a:ext cx="457200" cy="457200"/>
          </a:xfrm>
          <a:prstGeom prst="ellipse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731520" y="3429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371600" y="3447288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Pilote sur 2-3 parkings représentatifs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0" y="3931920"/>
            <a:ext cx="9144000" cy="1211580"/>
          </a:xfrm>
          <a:prstGeom prst="rect">
            <a:avLst/>
          </a:prstGeom>
          <a:solidFill>
            <a:srgbClr val="0F2B3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640080" y="40233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300" dirty="0">
                <a:solidFill>
                  <a:srgbClr val="D4A5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DIAGOBER  ×  SERMA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0080" y="44348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Diagober : </a:t>
            </a: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Thierry Pinel &amp; Stéphane Laurens – </a:t>
            </a:r>
            <a:r>
              <a:rPr lang="en-US" sz="1100" dirty="0" err="1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Ingénierie</a:t>
            </a: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diagnostic et réhabilitation des ouvrages en béton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" y="470916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Serma : </a:t>
            </a:r>
            <a:r>
              <a:rPr lang="en-US" sz="1100" dirty="0">
                <a:solidFill>
                  <a:srgbClr val="DF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David Quenard – Directeur IA &amp; Data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4864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B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Évolution annuelle des coûts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3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On-Premise : investissement initial amorti dès l'année 2</a:t>
            </a:r>
            <a:endParaRPr lang="en-US" sz="13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274320" y="1005840"/>
          <a:ext cx="859536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1388</Words>
  <Application>Microsoft Office PowerPoint</Application>
  <PresentationFormat>Affichage à l'écran (16:9)</PresentationFormat>
  <Paragraphs>259</Paragraphs>
  <Slides>15</Slides>
  <Notes>15</Notes>
  <HiddenSlides>1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Georgia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 IA - Gestion du patrimoine ouvrages - Indigo</dc:title>
  <dc:subject>PptxGenJS Presentation</dc:subject>
  <dc:creator>Diagober / Serma</dc:creator>
  <cp:lastModifiedBy>QUENARD David</cp:lastModifiedBy>
  <cp:revision>9</cp:revision>
  <dcterms:created xsi:type="dcterms:W3CDTF">2026-02-24T18:03:28Z</dcterms:created>
  <dcterms:modified xsi:type="dcterms:W3CDTF">2026-02-25T12:32:48Z</dcterms:modified>
</cp:coreProperties>
</file>